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604" r:id="rId2"/>
    <p:sldId id="656" r:id="rId3"/>
    <p:sldId id="662" r:id="rId4"/>
    <p:sldId id="655" r:id="rId5"/>
    <p:sldId id="652" r:id="rId6"/>
    <p:sldId id="663" r:id="rId7"/>
    <p:sldId id="647" r:id="rId8"/>
    <p:sldId id="648" r:id="rId9"/>
    <p:sldId id="664" r:id="rId10"/>
    <p:sldId id="649" r:id="rId11"/>
    <p:sldId id="658" r:id="rId12"/>
    <p:sldId id="659" r:id="rId13"/>
    <p:sldId id="660" r:id="rId14"/>
    <p:sldId id="661" r:id="rId15"/>
    <p:sldId id="61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56"/>
            <p14:sldId id="662"/>
            <p14:sldId id="655"/>
            <p14:sldId id="652"/>
            <p14:sldId id="663"/>
            <p14:sldId id="647"/>
            <p14:sldId id="648"/>
            <p14:sldId id="664"/>
            <p14:sldId id="649"/>
            <p14:sldId id="658"/>
            <p14:sldId id="659"/>
            <p14:sldId id="660"/>
            <p14:sldId id="661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2547" autoAdjust="0"/>
  </p:normalViewPr>
  <p:slideViewPr>
    <p:cSldViewPr snapToGrid="0" snapToObjects="1">
      <p:cViewPr varScale="1">
        <p:scale>
          <a:sx n="88" d="100"/>
          <a:sy n="88" d="100"/>
        </p:scale>
        <p:origin x="73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 Link:</a:t>
            </a:r>
          </a:p>
          <a:p>
            <a:endParaRPr lang="en-US" dirty="0"/>
          </a:p>
          <a:p>
            <a:r>
              <a:rPr lang="en-US" dirty="0"/>
              <a:t>https://gnps-lcms.ucsd.edu//?sychronization_session_id=27e90fd9e64240359af26f29cd7d13fa&amp;synchronization_type=LEADER&amp;synchronization_leader_token=5f6cc0da06824c83ab64e635907d1ee7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7602-FC6D-47B3-8303-0444E3528500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0E5A-4647-481F-B074-CEF55F4F608F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517C-4658-450F-9150-2E654C24F281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E4AB-5EC5-4610-9FEC-76D2A354EFFE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4F5B-0848-4139-8748-621226509F41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F939-671F-4C8E-BD20-9DE43A233C57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94EE-5133-4437-884D-A0601578672B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76322-B0C9-40D3-A061-E35DD2E8964D}" type="datetime1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A2CF-8C0B-4B1E-8237-1244C45A5BAF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135C-F2C8-4C45-9C3F-DBF4D4DFFFE7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72D4-CA72-45B6-8E11-451D40938F52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1CBC2-0A18-4AF2-8F7E-F703164FF77F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nps-lcms.ucsd.edu/?xicmz=482.1&amp;xic_formula=&amp;xic_peptide=&amp;xic_tolerance=0.5&amp;xic_ppm_tolerance=10&amp;xic_tolerance_unit=Da&amp;xic_rt_window=6.5-7.5&amp;xic_norm=False&amp;xic_file_grouping=FILE&amp;xic_integration_type=AUC&amp;show_ms2_markers=True&amp;ms2_identifier=None&amp;show_lcms_2nd_map=False&amp;map_plot_zoom=%7B%7D&amp;polarity_filtering=None&amp;polarity_filtering2=None&amp;tic_option=TIC&amp;overlay_usi=None&amp;overlay_mz=row+m%2Fz&amp;overlay_rt=row+retention+time&amp;overlay_color=&amp;overlay_size=&amp;overlay_hover=&amp;overlay_filter_column=&amp;overlay_filter_value=&amp;feature_finding_type=Off&amp;feature_finding_ppm=10&amp;feature_finding_noise=10000&amp;feature_finding_min_peak_rt=0.05&amp;feature_finding_max_peak_rt=1.5&amp;feature_finding_rt_tolerance=0.3&amp;sychronization_session_id=28a80ee1cbbd485da82fde9d8d209428#%7B%22usi%22%3A%20%22mzspec%3AGNPS%3ATASK-c3bdf3a172f9482bb734857640e1781b-f.MSV000086206/peak/mzml/S_N1.mzML%5Cnmzspec%3AGNPS%3ATASK-c3bdf3a172f9482bb734857640e1781b-f.MSV000086206/peak/mzml/S_N2.mzML%5Cnmzspec%3AGNPS%3ATASK-c3bdf3a172f9482bb734857640e1781b-f.MSV000086206/peak/mzml/S_N3.mzML%22%2C%20%22usi2%22%3A%20%22mzspec%3AGNPS%3ATASK-c3bdf3a172f9482bb734857640e1781b-f.MSV000086206/peak/mzml/S_P1.mzML%5Cnmzspec%3AGNPS%3ATASK-c3bdf3a172f9482bb734857640e1781b-f.MSV000086206/peak/mzml/S_P2.mzML%5Cnmzspec%3AGNPS%3ATASK-c3bdf3a172f9482bb734857640e1781b-f.MSV000086206/peak/mzml/S_P3.mzML%22%7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-lcms.ucsd.edu/?sychronization_session_id=27e90fd9e64240359af26f29cd7d13fa&amp;synchronization_type=FOLLOW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unctionalmetabolomics@gmail.com" TargetMode="External"/><Relationship Id="rId5" Type="http://schemas.openxmlformats.org/officeDocument/2006/relationships/hyperlink" Target="mailto:miw023@ucsd.edu" TargetMode="External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view=network_displayer&amp;componentindex=26&amp;task=0f37669b6b104d90816fb5fb6314a2a0#%7B%7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task=0f37669b6b104d90816fb5fb6314a2a0&amp;view=cluster_details&amp;protein=13157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-lcms.ucsd.edu/?usi=mzspec%3AGNPS%3ATASK-0f37669b6b104d90816fb5fb6314a2a0-f.MSV000083437%2Fccms_peak%2FSPF2%2FSPF2_Duo4_GC7_01_22122.mzML%3Ascan%3A2472&amp;xicmz=556.364#%7B%7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-lcms.ucsd.edu/?xic_mz=556.364&amp;xic_formula=&amp;xic_peptide=&amp;xic_tolerance=0.05&amp;xic_ppm_tolerance=10&amp;xic_tolerance_unit=Da&amp;xic_rt_window=&amp;xic_norm=False&amp;xic_file_grouping=MZ&amp;xic_integration_type=AUC&amp;show_ms2_markers=True&amp;ms2marker_color=blue&amp;ms2marker_size=5&amp;ms2_identifier=None&amp;show_lcms_2nd_map=False&amp;map_plot_zoom=%7B%22xaxis.range%5B0%5D%22%3A+5.399383333333334%2C+%22xaxis.range%5B1%5D%22%3A+6.399383333333334%2C+%22yaxis.range%5B0%5D%22%3A+553.36438095%2C+%22yaxis.range%5B1%5D%22%3A+559.36438095%7D&amp;polarity_filtering=None&amp;polarity_filtering2=None&amp;tic_option=TIC&amp;overlay_usi=None&amp;overlay_mz=row+m%2Fz&amp;overlay_rt=row+retention+time&amp;overlay_color=&amp;overlay_size=&amp;overlay_hover=&amp;overlay_filter_column=&amp;overlay_filter_value=&amp;feature_finding_type=Off&amp;feature_finding_ppm=10&amp;feature_finding_noise=10000&amp;feature_finding_min_peak_rt=0.05&amp;feature_finding_max_peak_rt=1.5&amp;feature_finding_rt_tolerance=0.3&amp;sychronization_session_id=5ef0e2f7d3be4964bf9008208cb71676&amp;chromatogram_options=%5B%5D&amp;comment=&amp;map_plot_color_scale=Hot_r&amp;map_plot_quantization_level=Medium&amp;plot_theme=plotly_white#%7B%22usi%22%3A%20%22mzspec%3AGNPS%3ATASK-0f37669b6b104d90816fb5fb6314a2a0-f.MSV000083437/ccms_peak/SPF2/SPF2_Duo4_GC7_01_22122.mzML%3Ascan%3A2472%22%2C%20%22usi_select%22%3A%20%22mzspec%3AGNPS%3ATASK-0f37669b6b104d90816fb5fb6314a2a0-f.MSV000083437/ccms_peak/SPF2/SPF2_Duo4_GC7_01_22122.mzML%3Ascan%3A2472%22%2C%20%22usi2%22%3A%20%22%22%7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nps-lcms.ucsd.edu/?usi=mzspec:GNPS:TASK-c3bdf3a172f9482bb734857640e1781b-f.MSV000086206/peak/mzml/S_N1.mzML:scan:1&amp;usi2=&amp;xicmz=482.124085108439;504&amp;xic_tolerance=0.5&amp;xic_rt_window=7.13900761666667&amp;xic_norm=True&amp;xic_file_grouping=FILE&amp;show_ms2_markers=True&amp;ms2_identifier=N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GNPS – LCMS Dashboard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Mingxun Wang and Daniel Petras</a:t>
            </a:r>
          </a:p>
          <a:p>
            <a:pPr algn="ctr"/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6" y="-4011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XIC Comparison on Multiple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2C66-84B8-489E-A996-AB9CB1E2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290013"/>
            <a:ext cx="5418007" cy="141508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66392B-8651-44BA-BF92-50CBF87A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8" y="2835275"/>
            <a:ext cx="1941481" cy="3886200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BF2583-2CBB-436B-B865-F1CAFD042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298" y="2790826"/>
            <a:ext cx="5072591" cy="169227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35965C9-903F-4C3E-8594-6F828D84A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650" y="4568826"/>
            <a:ext cx="3765550" cy="14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D390-8113-4359-AA33-7D5950A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4DE-20BE-4678-AA97-696D35F4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Sharing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Leader/Follower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Sync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812C4-CFA1-446A-B9A3-8CAEE2FA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DBF49-C5DF-446A-9947-0965B4F5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514E6-9AAD-454D-ACCC-F7D910FD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66" y="1760305"/>
            <a:ext cx="1163962" cy="1050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99903-4011-4322-A95B-569C2F83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760305"/>
            <a:ext cx="1163962" cy="10509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B61D55-F906-4904-9CEC-AA43933DA56F}"/>
              </a:ext>
            </a:extLst>
          </p:cNvPr>
          <p:cNvSpPr/>
          <p:nvPr/>
        </p:nvSpPr>
        <p:spPr>
          <a:xfrm>
            <a:off x="5001581" y="2101174"/>
            <a:ext cx="1163962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2F018-1A29-402F-BD29-DEB7198A62AD}"/>
              </a:ext>
            </a:extLst>
          </p:cNvPr>
          <p:cNvSpPr txBox="1"/>
          <p:nvPr/>
        </p:nvSpPr>
        <p:spPr>
          <a:xfrm>
            <a:off x="4949414" y="238015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 Linking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B6248-FC6E-47EE-8F9B-A42D6101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05" y="3231840"/>
            <a:ext cx="1163962" cy="1050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346E9-71AA-4CA0-AC92-3122D562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39" y="3231840"/>
            <a:ext cx="1163962" cy="105098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1FA8CE-3609-482B-947F-9CB556084C19}"/>
              </a:ext>
            </a:extLst>
          </p:cNvPr>
          <p:cNvSpPr/>
          <p:nvPr/>
        </p:nvSpPr>
        <p:spPr>
          <a:xfrm>
            <a:off x="5094020" y="3572709"/>
            <a:ext cx="1163962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CD377-FC12-4CA7-AC21-6602F5B8FAA2}"/>
              </a:ext>
            </a:extLst>
          </p:cNvPr>
          <p:cNvSpPr txBox="1"/>
          <p:nvPr/>
        </p:nvSpPr>
        <p:spPr>
          <a:xfrm>
            <a:off x="5022393" y="3804069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Auto-sync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47DD6-FE25-44FE-AA41-11CF77B4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39" y="4229816"/>
            <a:ext cx="1163962" cy="105098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1E46-7A0F-46AA-925E-1754F140D795}"/>
              </a:ext>
            </a:extLst>
          </p:cNvPr>
          <p:cNvSpPr/>
          <p:nvPr/>
        </p:nvSpPr>
        <p:spPr>
          <a:xfrm rot="1134534">
            <a:off x="5137907" y="4378646"/>
            <a:ext cx="1163962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A54F1-2E94-46CD-86F6-F2348367924F}"/>
              </a:ext>
            </a:extLst>
          </p:cNvPr>
          <p:cNvSpPr txBox="1"/>
          <p:nvPr/>
        </p:nvSpPr>
        <p:spPr>
          <a:xfrm>
            <a:off x="3822019" y="41295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BC1CA-61CA-434B-937C-56D933305BA8}"/>
              </a:ext>
            </a:extLst>
          </p:cNvPr>
          <p:cNvSpPr txBox="1"/>
          <p:nvPr/>
        </p:nvSpPr>
        <p:spPr>
          <a:xfrm>
            <a:off x="7592556" y="3589003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02ADA2-697A-432F-95EF-87E505D16D29}"/>
              </a:ext>
            </a:extLst>
          </p:cNvPr>
          <p:cNvSpPr txBox="1"/>
          <p:nvPr/>
        </p:nvSpPr>
        <p:spPr>
          <a:xfrm>
            <a:off x="7592555" y="4703375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5D1194-FAD8-4C81-8889-BC1AB0EB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82" y="4815400"/>
            <a:ext cx="1163962" cy="1050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B7257C-8008-40FC-8624-185091EB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71" y="4595950"/>
            <a:ext cx="1163962" cy="1050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E21C59-6451-4562-A5E4-BDE07409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81" y="5798058"/>
            <a:ext cx="1163962" cy="1050989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FE9E7586-8AB9-45B8-8E30-ED6BA0CEC777}"/>
              </a:ext>
            </a:extLst>
          </p:cNvPr>
          <p:cNvSpPr/>
          <p:nvPr/>
        </p:nvSpPr>
        <p:spPr>
          <a:xfrm rot="21078703">
            <a:off x="3740357" y="5121444"/>
            <a:ext cx="645890" cy="2080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8853B44-BADA-4990-A983-FA6182960540}"/>
              </a:ext>
            </a:extLst>
          </p:cNvPr>
          <p:cNvSpPr/>
          <p:nvPr/>
        </p:nvSpPr>
        <p:spPr>
          <a:xfrm rot="7165181">
            <a:off x="4555607" y="5858119"/>
            <a:ext cx="645890" cy="2080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9C1ED88B-B457-4FE0-8C47-EACB510C4D6D}"/>
              </a:ext>
            </a:extLst>
          </p:cNvPr>
          <p:cNvSpPr/>
          <p:nvPr/>
        </p:nvSpPr>
        <p:spPr>
          <a:xfrm rot="13082545">
            <a:off x="3334860" y="5981408"/>
            <a:ext cx="645890" cy="2080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7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D390-8113-4359-AA33-7D5950A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4DE-20BE-4678-AA97-696D35F4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Sharing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812C4-CFA1-446A-B9A3-8CAEE2FA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DBF49-C5DF-446A-9947-0965B4F5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EF643-4587-46AA-8504-CD6E634A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3" y="2265803"/>
            <a:ext cx="5549165" cy="39972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54B432-D53C-4130-A30E-C6C9BFCD47DD}"/>
              </a:ext>
            </a:extLst>
          </p:cNvPr>
          <p:cNvSpPr/>
          <p:nvPr/>
        </p:nvSpPr>
        <p:spPr>
          <a:xfrm>
            <a:off x="564204" y="4747098"/>
            <a:ext cx="5904690" cy="3793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0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D390-8113-4359-AA33-7D5950A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4DE-20BE-4678-AA97-696D35F4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Leader/Follower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DBF49-C5DF-446A-9947-0965B4F5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817188-1EF8-4A8E-AB33-BE032B6E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0" y="2196530"/>
            <a:ext cx="2715004" cy="221010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9920081D-1799-4709-A8B0-88BEFF846D9B}"/>
              </a:ext>
            </a:extLst>
          </p:cNvPr>
          <p:cNvSpPr/>
          <p:nvPr/>
        </p:nvSpPr>
        <p:spPr>
          <a:xfrm>
            <a:off x="2908984" y="3218492"/>
            <a:ext cx="696150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3EAD06-311F-478F-B08E-559E8B43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87" y="1647825"/>
            <a:ext cx="5328474" cy="38803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4505CF6-91FB-4419-8AE0-42D1F4B6FA60}"/>
              </a:ext>
            </a:extLst>
          </p:cNvPr>
          <p:cNvSpPr/>
          <p:nvPr/>
        </p:nvSpPr>
        <p:spPr>
          <a:xfrm>
            <a:off x="3713187" y="2555823"/>
            <a:ext cx="2627652" cy="4796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4368133-8D81-4063-8892-E43058621F3A}"/>
              </a:ext>
            </a:extLst>
          </p:cNvPr>
          <p:cNvSpPr/>
          <p:nvPr/>
        </p:nvSpPr>
        <p:spPr>
          <a:xfrm rot="5400000">
            <a:off x="4342516" y="4779418"/>
            <a:ext cx="1135529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56D5FD4-8010-4BD7-A72A-72C398602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299" y="5628625"/>
            <a:ext cx="1163962" cy="10509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916BC6-5EAA-4276-94D8-F9F114E7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360" y="5624443"/>
            <a:ext cx="1163962" cy="10509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09F861-43A2-4AE0-B17D-0CC81B9D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87" y="5632807"/>
            <a:ext cx="1163962" cy="10509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2A71886-E73D-418B-878C-01CE776473F9}"/>
              </a:ext>
            </a:extLst>
          </p:cNvPr>
          <p:cNvSpPr txBox="1"/>
          <p:nvPr/>
        </p:nvSpPr>
        <p:spPr>
          <a:xfrm>
            <a:off x="3861948" y="5410757"/>
            <a:ext cx="20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with followers</a:t>
            </a:r>
          </a:p>
        </p:txBody>
      </p:sp>
    </p:spTree>
    <p:extLst>
      <p:ext uri="{BB962C8B-B14F-4D97-AF65-F5344CB8AC3E}">
        <p14:creationId xmlns:p14="http://schemas.microsoft.com/office/powerpoint/2010/main" val="329299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0BFC-0BCC-44F7-A092-7E9B8277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8316-F46F-46C7-ACB4-9671D39DC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Follower Link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08BEF-93E6-4BAE-8633-43113CE1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740B4-EDE1-423F-9E21-36390801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98A104-6558-4E58-8358-7A9835BB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1647825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3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Ming Wang (</a:t>
            </a:r>
            <a:r>
              <a:rPr lang="en-US" sz="2800" dirty="0">
                <a:hlinkClick r:id="rId5"/>
              </a:rPr>
              <a:t>miw023@ucsd.edu</a:t>
            </a:r>
            <a:r>
              <a:rPr lang="en-US" sz="2800" dirty="0"/>
              <a:t>)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Daniel </a:t>
            </a:r>
            <a:r>
              <a:rPr lang="en-US" sz="2800" dirty="0" err="1"/>
              <a:t>Petras</a:t>
            </a:r>
            <a:r>
              <a:rPr lang="en-US" sz="2800" dirty="0"/>
              <a:t> (</a:t>
            </a:r>
            <a:r>
              <a:rPr lang="en-US" sz="2800" dirty="0">
                <a:hlinkClick r:id="rId6"/>
              </a:rPr>
              <a:t>functionalmetabolomics@gmail.com</a:t>
            </a:r>
            <a:r>
              <a:rPr lang="en-US" sz="2800" dirty="0"/>
              <a:t>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949" y="-418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Interactively Exploring LCMS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34A411E-625F-4CA6-9259-55A6768F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387600"/>
            <a:ext cx="2235200" cy="2235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F62DA6-CC28-4E73-B99A-0AEA47C069F3}"/>
              </a:ext>
            </a:extLst>
          </p:cNvPr>
          <p:cNvSpPr txBox="1"/>
          <p:nvPr/>
        </p:nvSpPr>
        <p:spPr>
          <a:xfrm>
            <a:off x="196698" y="2106234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LC/MS Mass Spec File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313898" y="3414125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71D8D2-7AD8-44D1-AD30-B559790E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07" y="1417638"/>
            <a:ext cx="5048643" cy="4468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59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71E7F-ECB4-4617-B119-29017E29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04A12-0DA9-4945-86B2-6828A4FF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B4DAE5-242A-4DB1-946F-C84B82AD7314}"/>
              </a:ext>
            </a:extLst>
          </p:cNvPr>
          <p:cNvSpPr txBox="1">
            <a:spLocks/>
          </p:cNvSpPr>
          <p:nvPr/>
        </p:nvSpPr>
        <p:spPr>
          <a:xfrm>
            <a:off x="-156949" y="-418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Interactively Exploring LCMS 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99ED1-98C2-47E7-ABCD-FB47E57D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8" y="1335019"/>
            <a:ext cx="8377359" cy="46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76"/>
          <a:stretch/>
        </p:blipFill>
        <p:spPr>
          <a:xfrm>
            <a:off x="80211" y="789907"/>
            <a:ext cx="8137482" cy="59315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0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Dashboard in the GNPS Workflows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23429" y="5592065"/>
            <a:ext cx="1259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MASST</a:t>
            </a:r>
          </a:p>
        </p:txBody>
      </p:sp>
      <p:cxnSp>
        <p:nvCxnSpPr>
          <p:cNvPr id="17" name="Straight Arrow Connector 16"/>
          <p:cNvCxnSpPr>
            <a:stCxn id="10" idx="3"/>
            <a:endCxn id="11" idx="0"/>
          </p:cNvCxnSpPr>
          <p:nvPr/>
        </p:nvCxnSpPr>
        <p:spPr>
          <a:xfrm>
            <a:off x="5290434" y="3146016"/>
            <a:ext cx="308537" cy="514821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1434353" y="2162450"/>
            <a:ext cx="5589093" cy="3429615"/>
            <a:chOff x="1434353" y="2162450"/>
            <a:chExt cx="5589093" cy="3429615"/>
          </a:xfrm>
        </p:grpSpPr>
        <p:sp>
          <p:nvSpPr>
            <p:cNvPr id="8" name="TextBox 7"/>
            <p:cNvSpPr txBox="1"/>
            <p:nvPr/>
          </p:nvSpPr>
          <p:spPr>
            <a:xfrm>
              <a:off x="1434353" y="3920564"/>
              <a:ext cx="1758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76564" y="2162450"/>
              <a:ext cx="1259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Classic MN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0893" y="2822850"/>
              <a:ext cx="125954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Finding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69200" y="3660837"/>
              <a:ext cx="1259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FBMN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 flipV="1">
              <a:off x="3192600" y="2347116"/>
              <a:ext cx="1683964" cy="1758114"/>
            </a:xfrm>
            <a:prstGeom prst="bentConnector3">
              <a:avLst>
                <a:gd name="adj1" fmla="val 23027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6019800" y="4030169"/>
              <a:ext cx="7471" cy="15618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9" idx="3"/>
            </p:cNvCxnSpPr>
            <p:nvPr/>
          </p:nvCxnSpPr>
          <p:spPr>
            <a:xfrm>
              <a:off x="6136105" y="2347116"/>
              <a:ext cx="887341" cy="3244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18"/>
            <p:cNvCxnSpPr>
              <a:stCxn id="8" idx="3"/>
              <a:endCxn id="10" idx="1"/>
            </p:cNvCxnSpPr>
            <p:nvPr/>
          </p:nvCxnSpPr>
          <p:spPr>
            <a:xfrm flipV="1">
              <a:off x="3192600" y="3146016"/>
              <a:ext cx="838293" cy="959214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540025" y="4289896"/>
            <a:ext cx="1376274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46" name="Straight Arrow Connector 18"/>
          <p:cNvCxnSpPr>
            <a:stCxn id="8" idx="3"/>
            <a:endCxn id="45" idx="1"/>
          </p:cNvCxnSpPr>
          <p:nvPr/>
        </p:nvCxnSpPr>
        <p:spPr>
          <a:xfrm>
            <a:off x="3192600" y="4105230"/>
            <a:ext cx="347425" cy="369332"/>
          </a:xfrm>
          <a:prstGeom prst="bentConnector3">
            <a:avLst>
              <a:gd name="adj1" fmla="val 27637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5400000">
            <a:off x="3327628" y="2739944"/>
            <a:ext cx="1935790" cy="1150135"/>
          </a:xfrm>
          <a:prstGeom prst="bentConnector3">
            <a:avLst>
              <a:gd name="adj1" fmla="val -633"/>
            </a:avLst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endCxn id="45" idx="2"/>
          </p:cNvCxnSpPr>
          <p:nvPr/>
        </p:nvCxnSpPr>
        <p:spPr>
          <a:xfrm rot="10800000">
            <a:off x="4228162" y="4659229"/>
            <a:ext cx="1682806" cy="1117505"/>
          </a:xfrm>
          <a:prstGeom prst="bentConnector2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/>
          <a:srcRect l="50528" t="57970" r="29416" b="24811"/>
          <a:stretch/>
        </p:blipFill>
        <p:spPr>
          <a:xfrm>
            <a:off x="616134" y="4885096"/>
            <a:ext cx="3269348" cy="1578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0" name="Group 99"/>
          <p:cNvGrpSpPr/>
          <p:nvPr/>
        </p:nvGrpSpPr>
        <p:grpSpPr>
          <a:xfrm>
            <a:off x="200469" y="920434"/>
            <a:ext cx="8017224" cy="1163460"/>
            <a:chOff x="-13457482" y="-1187355"/>
            <a:chExt cx="12120001" cy="1758855"/>
          </a:xfrm>
        </p:grpSpPr>
        <p:sp>
          <p:nvSpPr>
            <p:cNvPr id="99" name="Rectangle 98"/>
            <p:cNvSpPr/>
            <p:nvPr/>
          </p:nvSpPr>
          <p:spPr>
            <a:xfrm>
              <a:off x="-13457482" y="-1187355"/>
              <a:ext cx="12120001" cy="175885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389242" y="-1085850"/>
              <a:ext cx="11868150" cy="74295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22559" y="-274224"/>
              <a:ext cx="3219450" cy="32385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430186" y="168782"/>
              <a:ext cx="11763375" cy="36195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/>
            <a:srcRect l="944" t="701" r="1"/>
            <a:stretch/>
          </p:blipFill>
          <p:spPr>
            <a:xfrm>
              <a:off x="-13402102" y="-286604"/>
              <a:ext cx="5812019" cy="359413"/>
            </a:xfrm>
            <a:prstGeom prst="rect">
              <a:avLst/>
            </a:prstGeom>
          </p:spPr>
        </p:pic>
      </p:grpSp>
      <p:cxnSp>
        <p:nvCxnSpPr>
          <p:cNvPr id="31" name="Straight Arrow Connector 18">
            <a:extLst>
              <a:ext uri="{FF2B5EF4-FFF2-40B4-BE49-F238E27FC236}">
                <a16:creationId xmlns:a16="http://schemas.microsoft.com/office/drawing/2014/main" id="{EC9FAE75-65C7-4E93-B64C-B75D463347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08417" y="3845504"/>
            <a:ext cx="1302078" cy="629059"/>
          </a:xfrm>
          <a:prstGeom prst="bentConnector3">
            <a:avLst>
              <a:gd name="adj1" fmla="val -14081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01FE3A37-A2DC-465A-8285-F11B99BCC1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36353" y="3879915"/>
            <a:ext cx="758347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8120B6-AB6E-4E0D-A19F-82957BDE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8"/>
            <a:ext cx="9144000" cy="46030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 txBox="1">
            <a:spLocks/>
          </p:cNvSpPr>
          <p:nvPr/>
        </p:nvSpPr>
        <p:spPr>
          <a:xfrm>
            <a:off x="-22181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Selecting Data from Classic MN</a:t>
            </a:r>
          </a:p>
        </p:txBody>
      </p:sp>
      <p:sp>
        <p:nvSpPr>
          <p:cNvPr id="8" name="Rectangle 7"/>
          <p:cNvSpPr/>
          <p:nvPr/>
        </p:nvSpPr>
        <p:spPr>
          <a:xfrm>
            <a:off x="8267238" y="2353498"/>
            <a:ext cx="876762" cy="17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BA7D0-6F64-4052-B0AB-6F4286B42840}"/>
              </a:ext>
            </a:extLst>
          </p:cNvPr>
          <p:cNvSpPr txBox="1"/>
          <p:nvPr/>
        </p:nvSpPr>
        <p:spPr>
          <a:xfrm>
            <a:off x="0" y="6462543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9A8D56A-A238-4280-8E84-CC8B14B9C7D6}"/>
              </a:ext>
            </a:extLst>
          </p:cNvPr>
          <p:cNvSpPr/>
          <p:nvPr/>
        </p:nvSpPr>
        <p:spPr>
          <a:xfrm rot="6960873">
            <a:off x="2166257" y="2814342"/>
            <a:ext cx="544286" cy="10341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D7BFC-6122-45E9-B36B-ABAA48DE06D0}"/>
              </a:ext>
            </a:extLst>
          </p:cNvPr>
          <p:cNvSpPr txBox="1"/>
          <p:nvPr/>
        </p:nvSpPr>
        <p:spPr>
          <a:xfrm>
            <a:off x="2887654" y="344354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8720E-4D05-4AE9-BDE3-E7D29C630A66}"/>
              </a:ext>
            </a:extLst>
          </p:cNvPr>
          <p:cNvSpPr txBox="1"/>
          <p:nvPr/>
        </p:nvSpPr>
        <p:spPr>
          <a:xfrm>
            <a:off x="7620000" y="2560448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View Spectra</a:t>
            </a:r>
          </a:p>
        </p:txBody>
      </p:sp>
    </p:spTree>
    <p:extLst>
      <p:ext uri="{BB962C8B-B14F-4D97-AF65-F5344CB8AC3E}">
        <p14:creationId xmlns:p14="http://schemas.microsoft.com/office/powerpoint/2010/main" val="278832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C15D-3E9F-4A49-A395-9EC22275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SPF File to Visualize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C92B9-9BB5-4D03-A19D-2CC32BE3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3FB-3863-46D1-8350-F59F7295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DFD39-A0FB-4D5B-904A-F3BECDC4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677"/>
            <a:ext cx="9144000" cy="321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FEFF2-1855-4539-9500-14D7CFAD45D3}"/>
              </a:ext>
            </a:extLst>
          </p:cNvPr>
          <p:cNvSpPr txBox="1"/>
          <p:nvPr/>
        </p:nvSpPr>
        <p:spPr>
          <a:xfrm>
            <a:off x="0" y="6462224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83DD4-4E01-4A7A-B50A-30210A4E501F}"/>
              </a:ext>
            </a:extLst>
          </p:cNvPr>
          <p:cNvSpPr/>
          <p:nvPr/>
        </p:nvSpPr>
        <p:spPr>
          <a:xfrm>
            <a:off x="4572000" y="2434051"/>
            <a:ext cx="714103" cy="387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C0687-062D-4F76-9CBF-C6B472C09610}"/>
              </a:ext>
            </a:extLst>
          </p:cNvPr>
          <p:cNvSpPr txBox="1"/>
          <p:nvPr/>
        </p:nvSpPr>
        <p:spPr>
          <a:xfrm>
            <a:off x="1896291" y="5187032"/>
            <a:ext cx="5791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tables lists all MS/MS in the original </a:t>
            </a:r>
            <a:r>
              <a:rPr lang="en-US" dirty="0" err="1"/>
              <a:t>mzML</a:t>
            </a:r>
            <a:r>
              <a:rPr lang="en-US" dirty="0"/>
              <a:t> data,</a:t>
            </a:r>
          </a:p>
          <a:p>
            <a:r>
              <a:rPr lang="en-US" dirty="0"/>
              <a:t>Now lets check the Extracted Ion Chromatogram for the SPF</a:t>
            </a:r>
            <a:br>
              <a:rPr lang="en-US" dirty="0"/>
            </a:br>
            <a:r>
              <a:rPr lang="en-US" dirty="0"/>
              <a:t>Conjugated Cholic Acid</a:t>
            </a:r>
          </a:p>
        </p:txBody>
      </p:sp>
    </p:spTree>
    <p:extLst>
      <p:ext uri="{BB962C8B-B14F-4D97-AF65-F5344CB8AC3E}">
        <p14:creationId xmlns:p14="http://schemas.microsoft.com/office/powerpoint/2010/main" val="426977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787B4-8D57-4364-AEFB-FD75B7A9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22"/>
          <a:stretch/>
        </p:blipFill>
        <p:spPr>
          <a:xfrm>
            <a:off x="63812" y="0"/>
            <a:ext cx="5155818" cy="69588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Example 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3BDC-7879-43C4-BFA0-008F0C87058E}"/>
              </a:ext>
            </a:extLst>
          </p:cNvPr>
          <p:cNvSpPr txBox="1"/>
          <p:nvPr/>
        </p:nvSpPr>
        <p:spPr>
          <a:xfrm>
            <a:off x="-59243" y="54247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797FA-A536-4B47-9FA3-B8DC04A1F9AB}"/>
              </a:ext>
            </a:extLst>
          </p:cNvPr>
          <p:cNvSpPr txBox="1"/>
          <p:nvPr/>
        </p:nvSpPr>
        <p:spPr>
          <a:xfrm>
            <a:off x="2472168" y="52145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3FE15-7BFE-4797-8240-547F2DA22410}"/>
              </a:ext>
            </a:extLst>
          </p:cNvPr>
          <p:cNvSpPr txBox="1"/>
          <p:nvPr/>
        </p:nvSpPr>
        <p:spPr>
          <a:xfrm>
            <a:off x="-59243" y="35895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BB964-A68D-4F41-9667-22655AB0241D}"/>
              </a:ext>
            </a:extLst>
          </p:cNvPr>
          <p:cNvSpPr txBox="1"/>
          <p:nvPr/>
        </p:nvSpPr>
        <p:spPr>
          <a:xfrm>
            <a:off x="-28001" y="57971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670DC-F9DC-4B95-B5D8-9CD61281AFE8}"/>
              </a:ext>
            </a:extLst>
          </p:cNvPr>
          <p:cNvSpPr txBox="1"/>
          <p:nvPr/>
        </p:nvSpPr>
        <p:spPr>
          <a:xfrm>
            <a:off x="2641721" y="36734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C35679-4935-422E-BB00-8FBCDB1F4711}"/>
              </a:ext>
            </a:extLst>
          </p:cNvPr>
          <p:cNvSpPr txBox="1"/>
          <p:nvPr/>
        </p:nvSpPr>
        <p:spPr>
          <a:xfrm>
            <a:off x="5781610" y="1910686"/>
            <a:ext cx="24021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Data Selection</a:t>
            </a:r>
          </a:p>
          <a:p>
            <a:pPr marL="342900" indent="-342900">
              <a:buAutoNum type="arabicPeriod"/>
            </a:pPr>
            <a:r>
              <a:rPr lang="en-US" dirty="0"/>
              <a:t>XIC Plotting Options</a:t>
            </a:r>
          </a:p>
          <a:p>
            <a:pPr marL="342900" indent="-342900">
              <a:buAutoNum type="arabicPeriod"/>
            </a:pPr>
            <a:r>
              <a:rPr lang="en-US" dirty="0"/>
              <a:t>2D LCMS Heat Map</a:t>
            </a:r>
          </a:p>
          <a:p>
            <a:pPr marL="342900" indent="-342900">
              <a:buAutoNum type="arabicPeriod"/>
            </a:pPr>
            <a:r>
              <a:rPr lang="en-US" dirty="0"/>
              <a:t>TIC Plot</a:t>
            </a:r>
          </a:p>
          <a:p>
            <a:pPr marL="342900" indent="-342900">
              <a:buAutoNum type="arabicPeriod"/>
            </a:pPr>
            <a:r>
              <a:rPr lang="en-US" dirty="0"/>
              <a:t>XIC Plots/MS2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F0105B-9179-4F3A-B6B2-422EE78D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3" y="1218747"/>
            <a:ext cx="7906853" cy="5020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397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Phenylaline</a:t>
            </a:r>
            <a:r>
              <a:rPr lang="en-US" dirty="0"/>
              <a:t> Conjugated </a:t>
            </a:r>
            <a:br>
              <a:rPr lang="en-US" dirty="0"/>
            </a:br>
            <a:r>
              <a:rPr lang="en-US" dirty="0"/>
              <a:t>Cholic Acid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B861AA3-BDD7-47C8-ADA1-B1D065E00C6B}"/>
              </a:ext>
            </a:extLst>
          </p:cNvPr>
          <p:cNvSpPr/>
          <p:nvPr/>
        </p:nvSpPr>
        <p:spPr>
          <a:xfrm>
            <a:off x="3737578" y="2433457"/>
            <a:ext cx="557348" cy="8077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2A8E7-5E9A-445D-8FFD-4B7D24C8F08F}"/>
              </a:ext>
            </a:extLst>
          </p:cNvPr>
          <p:cNvSpPr txBox="1"/>
          <p:nvPr/>
        </p:nvSpPr>
        <p:spPr>
          <a:xfrm>
            <a:off x="3737578" y="2000989"/>
            <a:ext cx="254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556.362 m/z @ 5.9 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B646E-9398-4CC0-98B2-EC1BF389AB33}"/>
              </a:ext>
            </a:extLst>
          </p:cNvPr>
          <p:cNvSpPr txBox="1"/>
          <p:nvPr/>
        </p:nvSpPr>
        <p:spPr>
          <a:xfrm>
            <a:off x="7457709" y="5752563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2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5558" y="-978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XIC on Multiple m/z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0DE00-2329-4C4C-B055-0EEE6AFD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179"/>
            <a:ext cx="9144000" cy="305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6DCBD-A595-42E6-A153-49A6157CE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" y="1323268"/>
            <a:ext cx="373432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1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397</Words>
  <Application>Microsoft Office PowerPoint</Application>
  <PresentationFormat>On-screen Show (4:3)</PresentationFormat>
  <Paragraphs>102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Interactively Exploring LCMS Data</vt:lpstr>
      <vt:lpstr>PowerPoint Presentation</vt:lpstr>
      <vt:lpstr>Dashboard in the GNPS Workflows</vt:lpstr>
      <vt:lpstr>PowerPoint Presentation</vt:lpstr>
      <vt:lpstr>Picking SPF File to Visualize</vt:lpstr>
      <vt:lpstr>PowerPoint Presentation</vt:lpstr>
      <vt:lpstr>Phenylaline Conjugated  Cholic Acid</vt:lpstr>
      <vt:lpstr>XIC on Multiple m/z</vt:lpstr>
      <vt:lpstr>XIC Comparison on Multiple Files</vt:lpstr>
      <vt:lpstr>Synchronization in the GNPS Dashboard</vt:lpstr>
      <vt:lpstr>Synchronization in the GNPS Dashboard</vt:lpstr>
      <vt:lpstr>Synchronization in the GNPS Dashboard</vt:lpstr>
      <vt:lpstr>Synchronization in the GNPS Dashboard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611</cp:revision>
  <dcterms:created xsi:type="dcterms:W3CDTF">2016-06-07T18:04:52Z</dcterms:created>
  <dcterms:modified xsi:type="dcterms:W3CDTF">2021-10-15T21:07:19Z</dcterms:modified>
</cp:coreProperties>
</file>